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260" r:id="rId3"/>
    <p:sldId id="304" r:id="rId4"/>
    <p:sldId id="261" r:id="rId5"/>
    <p:sldId id="265" r:id="rId6"/>
    <p:sldId id="266" r:id="rId7"/>
    <p:sldId id="263" r:id="rId8"/>
    <p:sldId id="268" r:id="rId9"/>
    <p:sldId id="270" r:id="rId10"/>
    <p:sldId id="272" r:id="rId11"/>
    <p:sldId id="305" r:id="rId12"/>
    <p:sldId id="291" r:id="rId13"/>
    <p:sldId id="295" r:id="rId14"/>
    <p:sldId id="303" r:id="rId15"/>
    <p:sldId id="273" r:id="rId16"/>
    <p:sldId id="275" r:id="rId17"/>
    <p:sldId id="282" r:id="rId18"/>
    <p:sldId id="283" r:id="rId19"/>
    <p:sldId id="286" r:id="rId20"/>
    <p:sldId id="296" r:id="rId21"/>
    <p:sldId id="297" r:id="rId22"/>
    <p:sldId id="298" r:id="rId23"/>
    <p:sldId id="299" r:id="rId24"/>
    <p:sldId id="302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F3A86-8DC6-4750-9BF1-64E393B06A9A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8F95B-DFF1-4601-A838-91DA9FAD9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5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1EC1DA-631C-4EBC-AD7D-B8BB103F1534}" type="slidenum">
              <a:rPr lang="en-US" sz="1200" b="0" i="0">
                <a:latin typeface="Lingoes Unicode" pitchFamily="34" charset="-128"/>
              </a:rPr>
              <a:pPr eaLnBrk="1" hangingPunct="1"/>
              <a:t>18</a:t>
            </a:fld>
            <a:endParaRPr lang="en-US" sz="1200" b="0" i="0">
              <a:latin typeface="Lingoes Unicode" pitchFamily="34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4CA846-25D4-405D-8A21-A41A033A6562}" type="slidenum">
              <a:rPr lang="en-US" sz="1200" b="0" i="0">
                <a:latin typeface="Lingoes Unicode" pitchFamily="34" charset="-128"/>
              </a:rPr>
              <a:pPr eaLnBrk="1" hangingPunct="1"/>
              <a:t>21</a:t>
            </a:fld>
            <a:endParaRPr lang="en-US" sz="1200" b="0" i="0">
              <a:latin typeface="Lingoes Unicode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E263ED-C199-4D30-B8E8-4A8AF4684FB2}" type="slidenum">
              <a:rPr lang="en-US" sz="1200" b="0" i="0">
                <a:latin typeface="Lingoes Unicode" pitchFamily="34" charset="-128"/>
              </a:rPr>
              <a:pPr eaLnBrk="1" hangingPunct="1"/>
              <a:t>22</a:t>
            </a:fld>
            <a:endParaRPr lang="en-US" sz="1200" b="0" i="0">
              <a:latin typeface="Lingoes Unicode" pitchFamily="34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2E9C7-C204-4E5D-BCDE-44E39297D156}" type="slidenum">
              <a:rPr lang="en-US" sz="1200" b="0" i="0">
                <a:latin typeface="Lingoes Unicode" pitchFamily="34" charset="-128"/>
              </a:rPr>
              <a:pPr eaLnBrk="1" hangingPunct="1"/>
              <a:t>23</a:t>
            </a:fld>
            <a:endParaRPr lang="en-US" sz="1200" b="0" i="0">
              <a:latin typeface="Lingoes Unicode" pitchFamily="34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7F45-E1A0-4535-8056-49FC8E49E83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6910-51A8-45B3-96C9-3D93DE97A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7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7F45-E1A0-4535-8056-49FC8E49E83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6910-51A8-45B3-96C9-3D93DE97A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1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7F45-E1A0-4535-8056-49FC8E49E83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6910-51A8-45B3-96C9-3D93DE97A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5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7F45-E1A0-4535-8056-49FC8E49E83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6910-51A8-45B3-96C9-3D93DE97A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7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7F45-E1A0-4535-8056-49FC8E49E83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6910-51A8-45B3-96C9-3D93DE97A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6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7F45-E1A0-4535-8056-49FC8E49E83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6910-51A8-45B3-96C9-3D93DE97A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2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7F45-E1A0-4535-8056-49FC8E49E83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6910-51A8-45B3-96C9-3D93DE97A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4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7F45-E1A0-4535-8056-49FC8E49E83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6910-51A8-45B3-96C9-3D93DE97A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7F45-E1A0-4535-8056-49FC8E49E83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6910-51A8-45B3-96C9-3D93DE97A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2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7F45-E1A0-4535-8056-49FC8E49E83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6910-51A8-45B3-96C9-3D93DE97A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7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7F45-E1A0-4535-8056-49FC8E49E83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6910-51A8-45B3-96C9-3D93DE97A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1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D7F45-E1A0-4535-8056-49FC8E49E83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6910-51A8-45B3-96C9-3D93DE97A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5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856652" y="3429000"/>
            <a:ext cx="7387756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BỘ DƠI VÀ BỘ CÁ VOI</a:t>
            </a:r>
            <a:endParaRPr lang="en-US" sz="3600" b="1" kern="10">
              <a:solidFill>
                <a:srgbClr val="00B05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326054" y="1412776"/>
            <a:ext cx="8495028" cy="10801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031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TIẾT 47-BÀI 49: ĐA </a:t>
            </a:r>
            <a:r>
              <a:rPr lang="en-US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DẠNG CỦA LỚP THÚ (</a:t>
            </a:r>
            <a:r>
              <a:rPr lang="en-US" sz="3600" b="1" kern="1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tiếp</a:t>
            </a:r>
            <a:r>
              <a:rPr lang="en-US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theo</a:t>
            </a:r>
            <a:r>
              <a:rPr lang="en-US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057400" y="332656"/>
            <a:ext cx="5257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smtClean="0">
                <a:solidFill>
                  <a:schemeClr val="accent2">
                    <a:lumMod val="75000"/>
                  </a:schemeClr>
                </a:solidFill>
              </a:rPr>
              <a:t>SINH 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</a:rPr>
              <a:t>HỌC 7</a:t>
            </a: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228531" y="6193110"/>
            <a:ext cx="538163" cy="476250"/>
            <a:chOff x="403" y="2880"/>
            <a:chExt cx="1663" cy="1712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03" y="3326"/>
              <a:ext cx="701" cy="898"/>
            </a:xfrm>
            <a:custGeom>
              <a:avLst/>
              <a:gdLst>
                <a:gd name="T0" fmla="*/ 0 w 701"/>
                <a:gd name="T1" fmla="*/ 0 h 898"/>
                <a:gd name="T2" fmla="*/ 245 w 701"/>
                <a:gd name="T3" fmla="*/ 375 h 898"/>
                <a:gd name="T4" fmla="*/ 317 w 701"/>
                <a:gd name="T5" fmla="*/ 461 h 898"/>
                <a:gd name="T6" fmla="*/ 701 w 701"/>
                <a:gd name="T7" fmla="*/ 898 h 8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1" h="898">
                  <a:moveTo>
                    <a:pt x="0" y="0"/>
                  </a:moveTo>
                  <a:cubicBezTo>
                    <a:pt x="75" y="113"/>
                    <a:pt x="134" y="300"/>
                    <a:pt x="245" y="375"/>
                  </a:cubicBezTo>
                  <a:cubicBezTo>
                    <a:pt x="267" y="443"/>
                    <a:pt x="270" y="414"/>
                    <a:pt x="317" y="461"/>
                  </a:cubicBezTo>
                  <a:lnTo>
                    <a:pt x="701" y="898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68" y="2880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 rot="-5056700">
              <a:off x="423" y="3417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 rot="4858387">
              <a:off x="1335" y="3081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 rot="8396864">
              <a:off x="1344" y="3696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rot="-8543921">
              <a:off x="814" y="3888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1922795" y="6207399"/>
            <a:ext cx="431800" cy="404813"/>
            <a:chOff x="403" y="2880"/>
            <a:chExt cx="1663" cy="1712"/>
          </a:xfrm>
        </p:grpSpPr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03" y="3326"/>
              <a:ext cx="701" cy="898"/>
            </a:xfrm>
            <a:custGeom>
              <a:avLst/>
              <a:gdLst>
                <a:gd name="T0" fmla="*/ 0 w 701"/>
                <a:gd name="T1" fmla="*/ 0 h 898"/>
                <a:gd name="T2" fmla="*/ 245 w 701"/>
                <a:gd name="T3" fmla="*/ 375 h 898"/>
                <a:gd name="T4" fmla="*/ 317 w 701"/>
                <a:gd name="T5" fmla="*/ 461 h 898"/>
                <a:gd name="T6" fmla="*/ 701 w 701"/>
                <a:gd name="T7" fmla="*/ 898 h 8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1" h="898">
                  <a:moveTo>
                    <a:pt x="0" y="0"/>
                  </a:moveTo>
                  <a:cubicBezTo>
                    <a:pt x="75" y="113"/>
                    <a:pt x="134" y="300"/>
                    <a:pt x="245" y="375"/>
                  </a:cubicBezTo>
                  <a:cubicBezTo>
                    <a:pt x="267" y="443"/>
                    <a:pt x="270" y="414"/>
                    <a:pt x="317" y="461"/>
                  </a:cubicBezTo>
                  <a:lnTo>
                    <a:pt x="701" y="898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768" y="2880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 rot="-5056700">
              <a:off x="423" y="3417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 rot="4858387">
              <a:off x="1335" y="3081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 rot="8396864">
              <a:off x="1344" y="3696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 rot="-8543921">
              <a:off x="814" y="3888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3510696" y="6221686"/>
            <a:ext cx="431800" cy="404813"/>
            <a:chOff x="403" y="2880"/>
            <a:chExt cx="1663" cy="1712"/>
          </a:xfrm>
        </p:grpSpPr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403" y="3326"/>
              <a:ext cx="701" cy="898"/>
            </a:xfrm>
            <a:custGeom>
              <a:avLst/>
              <a:gdLst>
                <a:gd name="T0" fmla="*/ 0 w 701"/>
                <a:gd name="T1" fmla="*/ 0 h 898"/>
                <a:gd name="T2" fmla="*/ 245 w 701"/>
                <a:gd name="T3" fmla="*/ 375 h 898"/>
                <a:gd name="T4" fmla="*/ 317 w 701"/>
                <a:gd name="T5" fmla="*/ 461 h 898"/>
                <a:gd name="T6" fmla="*/ 701 w 701"/>
                <a:gd name="T7" fmla="*/ 898 h 8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1" h="898">
                  <a:moveTo>
                    <a:pt x="0" y="0"/>
                  </a:moveTo>
                  <a:cubicBezTo>
                    <a:pt x="75" y="113"/>
                    <a:pt x="134" y="300"/>
                    <a:pt x="245" y="375"/>
                  </a:cubicBezTo>
                  <a:cubicBezTo>
                    <a:pt x="267" y="443"/>
                    <a:pt x="270" y="414"/>
                    <a:pt x="317" y="461"/>
                  </a:cubicBezTo>
                  <a:lnTo>
                    <a:pt x="701" y="898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768" y="2880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 rot="-5056700">
              <a:off x="423" y="3417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 rot="4858387">
              <a:off x="1335" y="3081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 rot="8396864">
              <a:off x="1344" y="3696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 rot="-8543921">
              <a:off x="814" y="3888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" name="Group 10"/>
          <p:cNvGrpSpPr>
            <a:grpSpLocks/>
          </p:cNvGrpSpPr>
          <p:nvPr/>
        </p:nvGrpSpPr>
        <p:grpSpPr bwMode="auto">
          <a:xfrm>
            <a:off x="8274398" y="6193110"/>
            <a:ext cx="538163" cy="476250"/>
            <a:chOff x="403" y="2880"/>
            <a:chExt cx="1663" cy="1712"/>
          </a:xfrm>
        </p:grpSpPr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403" y="3326"/>
              <a:ext cx="701" cy="898"/>
            </a:xfrm>
            <a:custGeom>
              <a:avLst/>
              <a:gdLst>
                <a:gd name="T0" fmla="*/ 0 w 701"/>
                <a:gd name="T1" fmla="*/ 0 h 898"/>
                <a:gd name="T2" fmla="*/ 245 w 701"/>
                <a:gd name="T3" fmla="*/ 375 h 898"/>
                <a:gd name="T4" fmla="*/ 317 w 701"/>
                <a:gd name="T5" fmla="*/ 461 h 898"/>
                <a:gd name="T6" fmla="*/ 701 w 701"/>
                <a:gd name="T7" fmla="*/ 898 h 8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1" h="898">
                  <a:moveTo>
                    <a:pt x="0" y="0"/>
                  </a:moveTo>
                  <a:cubicBezTo>
                    <a:pt x="75" y="113"/>
                    <a:pt x="134" y="300"/>
                    <a:pt x="245" y="375"/>
                  </a:cubicBezTo>
                  <a:cubicBezTo>
                    <a:pt x="267" y="443"/>
                    <a:pt x="270" y="414"/>
                    <a:pt x="317" y="461"/>
                  </a:cubicBezTo>
                  <a:lnTo>
                    <a:pt x="701" y="898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2"/>
            <p:cNvSpPr>
              <a:spLocks/>
            </p:cNvSpPr>
            <p:nvPr/>
          </p:nvSpPr>
          <p:spPr bwMode="auto">
            <a:xfrm>
              <a:off x="768" y="2880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 rot="-5056700">
              <a:off x="423" y="3417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 rot="4858387">
              <a:off x="1335" y="3081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 rot="8396864">
              <a:off x="1344" y="3696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6"/>
            <p:cNvSpPr>
              <a:spLocks/>
            </p:cNvSpPr>
            <p:nvPr/>
          </p:nvSpPr>
          <p:spPr bwMode="auto">
            <a:xfrm rot="-8543921">
              <a:off x="814" y="3888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26"/>
          <p:cNvGrpSpPr>
            <a:grpSpLocks/>
          </p:cNvGrpSpPr>
          <p:nvPr/>
        </p:nvGrpSpPr>
        <p:grpSpPr bwMode="auto">
          <a:xfrm>
            <a:off x="6686498" y="6250260"/>
            <a:ext cx="431800" cy="404813"/>
            <a:chOff x="403" y="2880"/>
            <a:chExt cx="1663" cy="1712"/>
          </a:xfrm>
        </p:grpSpPr>
        <p:sp>
          <p:nvSpPr>
            <p:cNvPr id="78" name="Freeform 27"/>
            <p:cNvSpPr>
              <a:spLocks/>
            </p:cNvSpPr>
            <p:nvPr/>
          </p:nvSpPr>
          <p:spPr bwMode="auto">
            <a:xfrm>
              <a:off x="403" y="3326"/>
              <a:ext cx="701" cy="898"/>
            </a:xfrm>
            <a:custGeom>
              <a:avLst/>
              <a:gdLst>
                <a:gd name="T0" fmla="*/ 0 w 701"/>
                <a:gd name="T1" fmla="*/ 0 h 898"/>
                <a:gd name="T2" fmla="*/ 245 w 701"/>
                <a:gd name="T3" fmla="*/ 375 h 898"/>
                <a:gd name="T4" fmla="*/ 317 w 701"/>
                <a:gd name="T5" fmla="*/ 461 h 898"/>
                <a:gd name="T6" fmla="*/ 701 w 701"/>
                <a:gd name="T7" fmla="*/ 898 h 8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1" h="898">
                  <a:moveTo>
                    <a:pt x="0" y="0"/>
                  </a:moveTo>
                  <a:cubicBezTo>
                    <a:pt x="75" y="113"/>
                    <a:pt x="134" y="300"/>
                    <a:pt x="245" y="375"/>
                  </a:cubicBezTo>
                  <a:cubicBezTo>
                    <a:pt x="267" y="443"/>
                    <a:pt x="270" y="414"/>
                    <a:pt x="317" y="461"/>
                  </a:cubicBezTo>
                  <a:lnTo>
                    <a:pt x="701" y="898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8"/>
            <p:cNvSpPr>
              <a:spLocks/>
            </p:cNvSpPr>
            <p:nvPr/>
          </p:nvSpPr>
          <p:spPr bwMode="auto">
            <a:xfrm>
              <a:off x="768" y="2880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29"/>
            <p:cNvSpPr>
              <a:spLocks/>
            </p:cNvSpPr>
            <p:nvPr/>
          </p:nvSpPr>
          <p:spPr bwMode="auto">
            <a:xfrm rot="-5056700">
              <a:off x="423" y="3417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0"/>
            <p:cNvSpPr>
              <a:spLocks/>
            </p:cNvSpPr>
            <p:nvPr/>
          </p:nvSpPr>
          <p:spPr bwMode="auto">
            <a:xfrm rot="4858387">
              <a:off x="1335" y="3081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1"/>
            <p:cNvSpPr>
              <a:spLocks/>
            </p:cNvSpPr>
            <p:nvPr/>
          </p:nvSpPr>
          <p:spPr bwMode="auto">
            <a:xfrm rot="8396864">
              <a:off x="1344" y="3696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2"/>
            <p:cNvSpPr>
              <a:spLocks/>
            </p:cNvSpPr>
            <p:nvPr/>
          </p:nvSpPr>
          <p:spPr bwMode="auto">
            <a:xfrm rot="-8543921">
              <a:off x="814" y="3888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" name="Group 33"/>
          <p:cNvGrpSpPr>
            <a:grpSpLocks/>
          </p:cNvGrpSpPr>
          <p:nvPr/>
        </p:nvGrpSpPr>
        <p:grpSpPr bwMode="auto">
          <a:xfrm>
            <a:off x="5098597" y="6235973"/>
            <a:ext cx="431800" cy="404813"/>
            <a:chOff x="403" y="2880"/>
            <a:chExt cx="1663" cy="1712"/>
          </a:xfrm>
        </p:grpSpPr>
        <p:sp>
          <p:nvSpPr>
            <p:cNvPr id="85" name="Freeform 34"/>
            <p:cNvSpPr>
              <a:spLocks/>
            </p:cNvSpPr>
            <p:nvPr/>
          </p:nvSpPr>
          <p:spPr bwMode="auto">
            <a:xfrm>
              <a:off x="403" y="3326"/>
              <a:ext cx="701" cy="898"/>
            </a:xfrm>
            <a:custGeom>
              <a:avLst/>
              <a:gdLst>
                <a:gd name="T0" fmla="*/ 0 w 701"/>
                <a:gd name="T1" fmla="*/ 0 h 898"/>
                <a:gd name="T2" fmla="*/ 245 w 701"/>
                <a:gd name="T3" fmla="*/ 375 h 898"/>
                <a:gd name="T4" fmla="*/ 317 w 701"/>
                <a:gd name="T5" fmla="*/ 461 h 898"/>
                <a:gd name="T6" fmla="*/ 701 w 701"/>
                <a:gd name="T7" fmla="*/ 898 h 8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1" h="898">
                  <a:moveTo>
                    <a:pt x="0" y="0"/>
                  </a:moveTo>
                  <a:cubicBezTo>
                    <a:pt x="75" y="113"/>
                    <a:pt x="134" y="300"/>
                    <a:pt x="245" y="375"/>
                  </a:cubicBezTo>
                  <a:cubicBezTo>
                    <a:pt x="267" y="443"/>
                    <a:pt x="270" y="414"/>
                    <a:pt x="317" y="461"/>
                  </a:cubicBezTo>
                  <a:lnTo>
                    <a:pt x="701" y="898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5"/>
            <p:cNvSpPr>
              <a:spLocks/>
            </p:cNvSpPr>
            <p:nvPr/>
          </p:nvSpPr>
          <p:spPr bwMode="auto">
            <a:xfrm>
              <a:off x="768" y="2880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6"/>
            <p:cNvSpPr>
              <a:spLocks/>
            </p:cNvSpPr>
            <p:nvPr/>
          </p:nvSpPr>
          <p:spPr bwMode="auto">
            <a:xfrm rot="-5056700">
              <a:off x="423" y="3417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7"/>
            <p:cNvSpPr>
              <a:spLocks/>
            </p:cNvSpPr>
            <p:nvPr/>
          </p:nvSpPr>
          <p:spPr bwMode="auto">
            <a:xfrm rot="4858387">
              <a:off x="1335" y="3081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8"/>
            <p:cNvSpPr>
              <a:spLocks/>
            </p:cNvSpPr>
            <p:nvPr/>
          </p:nvSpPr>
          <p:spPr bwMode="auto">
            <a:xfrm rot="8396864">
              <a:off x="1344" y="3696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9"/>
            <p:cNvSpPr>
              <a:spLocks/>
            </p:cNvSpPr>
            <p:nvPr/>
          </p:nvSpPr>
          <p:spPr bwMode="auto">
            <a:xfrm rot="-8543921">
              <a:off x="814" y="3888"/>
              <a:ext cx="722" cy="704"/>
            </a:xfrm>
            <a:custGeom>
              <a:avLst/>
              <a:gdLst>
                <a:gd name="T0" fmla="*/ 346 w 722"/>
                <a:gd name="T1" fmla="*/ 622 h 704"/>
                <a:gd name="T2" fmla="*/ 58 w 722"/>
                <a:gd name="T3" fmla="*/ 492 h 704"/>
                <a:gd name="T4" fmla="*/ 15 w 722"/>
                <a:gd name="T5" fmla="*/ 449 h 704"/>
                <a:gd name="T6" fmla="*/ 1 w 722"/>
                <a:gd name="T7" fmla="*/ 406 h 704"/>
                <a:gd name="T8" fmla="*/ 102 w 722"/>
                <a:gd name="T9" fmla="*/ 103 h 704"/>
                <a:gd name="T10" fmla="*/ 145 w 722"/>
                <a:gd name="T11" fmla="*/ 89 h 704"/>
                <a:gd name="T12" fmla="*/ 274 w 722"/>
                <a:gd name="T13" fmla="*/ 31 h 704"/>
                <a:gd name="T14" fmla="*/ 318 w 722"/>
                <a:gd name="T15" fmla="*/ 17 h 704"/>
                <a:gd name="T16" fmla="*/ 361 w 722"/>
                <a:gd name="T17" fmla="*/ 3 h 704"/>
                <a:gd name="T18" fmla="*/ 591 w 722"/>
                <a:gd name="T19" fmla="*/ 17 h 704"/>
                <a:gd name="T20" fmla="*/ 649 w 722"/>
                <a:gd name="T21" fmla="*/ 147 h 704"/>
                <a:gd name="T22" fmla="*/ 505 w 722"/>
                <a:gd name="T23" fmla="*/ 593 h 704"/>
                <a:gd name="T24" fmla="*/ 418 w 722"/>
                <a:gd name="T25" fmla="*/ 521 h 704"/>
                <a:gd name="T26" fmla="*/ 390 w 722"/>
                <a:gd name="T27" fmla="*/ 435 h 704"/>
                <a:gd name="T28" fmla="*/ 375 w 722"/>
                <a:gd name="T29" fmla="*/ 391 h 704"/>
                <a:gd name="T30" fmla="*/ 361 w 722"/>
                <a:gd name="T31" fmla="*/ 535 h 704"/>
                <a:gd name="T32" fmla="*/ 390 w 722"/>
                <a:gd name="T33" fmla="*/ 622 h 704"/>
                <a:gd name="T34" fmla="*/ 375 w 722"/>
                <a:gd name="T35" fmla="*/ 679 h 704"/>
                <a:gd name="T36" fmla="*/ 318 w 722"/>
                <a:gd name="T37" fmla="*/ 622 h 704"/>
                <a:gd name="T38" fmla="*/ 346 w 722"/>
                <a:gd name="T39" fmla="*/ 622 h 7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28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2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ình ảnh về d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04864"/>
            <a:ext cx="5495959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9"/>
          <p:cNvSpPr>
            <a:spLocks noChangeArrowheads="1"/>
          </p:cNvSpPr>
          <p:nvPr/>
        </p:nvSpPr>
        <p:spPr bwMode="auto">
          <a:xfrm flipH="1">
            <a:off x="-512868" y="462724"/>
            <a:ext cx="5588923" cy="3456384"/>
          </a:xfrm>
          <a:prstGeom prst="cloudCallout">
            <a:avLst>
              <a:gd name="adj1" fmla="val 11517"/>
              <a:gd name="adj2" fmla="val 74059"/>
            </a:avLst>
          </a:prstGeom>
          <a:solidFill>
            <a:srgbClr val="FFFF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 sao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dơi biết bay như chim lại được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vào lớp thú?</a:t>
            </a:r>
          </a:p>
        </p:txBody>
      </p:sp>
      <p:pic>
        <p:nvPicPr>
          <p:cNvPr id="3" name="Picture 15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5257"/>
            <a:ext cx="1584212" cy="175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388982"/>
            <a:ext cx="910854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t04581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680" y="2204864"/>
            <a:ext cx="4604692" cy="438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Kết quả hình ảnh cho dơi hút má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2204864"/>
            <a:ext cx="4762500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8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295670" y="70182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 DƠI:</a:t>
            </a:r>
            <a:endParaRPr lang="en-US" sz="3600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1858" y="1350471"/>
            <a:ext cx="8244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FR" sz="2800">
                <a:latin typeface="Times New Roman" pitchFamily="18" charset="0"/>
                <a:cs typeface="Times New Roman" pitchFamily="18" charset="0"/>
              </a:rPr>
              <a:t>Đại diện: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dơi ăn sâu bọ, dơi quả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fr-FR" sz="2800" smtClean="0">
                <a:latin typeface="Times New Roman" pitchFamily="18" charset="0"/>
                <a:cs typeface="Times New Roman" pitchFamily="18" charset="0"/>
              </a:rPr>
              <a:t> Nơi ở: </a:t>
            </a:r>
            <a:r>
              <a:rPr lang="fr-FR" sz="2800">
                <a:latin typeface="Times New Roman" pitchFamily="18" charset="0"/>
                <a:cs typeface="Times New Roman" pitchFamily="18" charset="0"/>
              </a:rPr>
              <a:t>hang </a:t>
            </a:r>
            <a:r>
              <a:rPr lang="fr-FR" sz="280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2800">
                <a:latin typeface="Times New Roman" pitchFamily="18" charset="0"/>
                <a:cs typeface="Times New Roman" pitchFamily="18" charset="0"/>
              </a:rPr>
              <a:t>, kẽ đá, trên cây,…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800">
                <a:latin typeface="Times New Roman" pitchFamily="18" charset="0"/>
                <a:cs typeface="Times New Roman" pitchFamily="18" charset="0"/>
              </a:rPr>
              <a:t>- Đặc điểm cơ thể: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Răng nhọn, sắc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Thân ngắn và hẹp.</a:t>
            </a:r>
          </a:p>
          <a:p>
            <a:pPr algn="just"/>
            <a:r>
              <a:rPr lang="fr-FR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trước biến đổi thành cánh da, m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àng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cánh rộng có lông mao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fr-FR" sz="2800" smtClean="0">
                <a:latin typeface="Times New Roman" pitchFamily="18" charset="0"/>
                <a:cs typeface="Times New Roman" pitchFamily="18" charset="0"/>
              </a:rPr>
              <a:t>, bay thoăn thoắt.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80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Chi sau yếu, nhỏ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Có tư thế bám vào cành cây treo ngược cơ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thể, khi bay buông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mình từ cao.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ẻ con và nuôi con bằng sữa.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9770" y="989856"/>
            <a:ext cx="68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0" b="1" smtClean="0">
                <a:solidFill>
                  <a:srgbClr val="C00000"/>
                </a:solidFill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22009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518864" y="12576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 CÁ VOI:</a:t>
            </a:r>
            <a:endParaRPr lang="en-US" sz="4400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3711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- Cá voi xanh: không có răng, cơ thể dài 33m, nặng 160 tấn.</a:t>
            </a:r>
          </a:p>
          <a:p>
            <a:pPr algn="just"/>
            <a:r>
              <a:rPr 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 - Cá heo: có răng, cơ thể dài 1,5 m, có mõm dài.</a:t>
            </a:r>
            <a:endParaRPr lang="en-US" sz="40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80528" y="980728"/>
            <a:ext cx="5363944" cy="3678246"/>
            <a:chOff x="-180528" y="980728"/>
            <a:chExt cx="5363944" cy="3678246"/>
          </a:xfrm>
        </p:grpSpPr>
        <p:grpSp>
          <p:nvGrpSpPr>
            <p:cNvPr id="3" name="Group 2"/>
            <p:cNvGrpSpPr/>
            <p:nvPr/>
          </p:nvGrpSpPr>
          <p:grpSpPr>
            <a:xfrm>
              <a:off x="-180528" y="980728"/>
              <a:ext cx="5363944" cy="3678246"/>
              <a:chOff x="-359896" y="1196752"/>
              <a:chExt cx="5868000" cy="389427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-359896" y="1196752"/>
                <a:ext cx="5868000" cy="3894270"/>
                <a:chOff x="-306835" y="-495264"/>
                <a:chExt cx="5260259" cy="3348200"/>
              </a:xfrm>
            </p:grpSpPr>
            <p:pic>
              <p:nvPicPr>
                <p:cNvPr id="6" name="Picture 5" descr="C:\Users\Administrator\Desktop\Trọn bộ hình minh họa Sách giáo khoa Sinh học (Lớp 7)\Tranh 046.jp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1420" b="52237"/>
                <a:stretch/>
              </p:blipFill>
              <p:spPr bwMode="auto">
                <a:xfrm>
                  <a:off x="-306835" y="-495264"/>
                  <a:ext cx="5260259" cy="32499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2627784" y="2492896"/>
                  <a:ext cx="720080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Rectangle 4"/>
              <p:cNvSpPr/>
              <p:nvPr/>
            </p:nvSpPr>
            <p:spPr>
              <a:xfrm>
                <a:off x="2574104" y="3861048"/>
                <a:ext cx="741306" cy="10205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347864" y="3332668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</a:t>
              </a:r>
              <a:endParaRPr lang="en-US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6" name="AutoShape 2" descr="Kết quả hình ảnh cho cá đenph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932040" y="1268760"/>
            <a:ext cx="4032448" cy="3168352"/>
            <a:chOff x="4932040" y="1268760"/>
            <a:chExt cx="4032448" cy="316835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268760"/>
              <a:ext cx="4032448" cy="3168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7812360" y="3332668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</a:t>
              </a:r>
              <a:endParaRPr lang="en-US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518864" y="12576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 CÁ VOI:</a:t>
            </a:r>
            <a:endParaRPr lang="en-US" sz="4400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2" descr="Kết quả hình ảnh cho cá đenph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518864" y="12576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 CÁ VOI:</a:t>
            </a:r>
            <a:endParaRPr lang="en-US" sz="4400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80528" y="980728"/>
            <a:ext cx="5363944" cy="3678246"/>
            <a:chOff x="-180528" y="980728"/>
            <a:chExt cx="5363944" cy="3678246"/>
          </a:xfrm>
        </p:grpSpPr>
        <p:grpSp>
          <p:nvGrpSpPr>
            <p:cNvPr id="3" name="Group 2"/>
            <p:cNvGrpSpPr/>
            <p:nvPr/>
          </p:nvGrpSpPr>
          <p:grpSpPr>
            <a:xfrm>
              <a:off x="-180528" y="980728"/>
              <a:ext cx="5363944" cy="3678246"/>
              <a:chOff x="-359896" y="1196752"/>
              <a:chExt cx="5868000" cy="389427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-359896" y="1196752"/>
                <a:ext cx="5868000" cy="3894270"/>
                <a:chOff x="-306835" y="-495264"/>
                <a:chExt cx="5260259" cy="3348200"/>
              </a:xfrm>
            </p:grpSpPr>
            <p:pic>
              <p:nvPicPr>
                <p:cNvPr id="6" name="Picture 5" descr="C:\Users\Administrator\Desktop\Trọn bộ hình minh họa Sách giáo khoa Sinh học (Lớp 7)\Tranh 046.jp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1420" b="52237"/>
                <a:stretch/>
              </p:blipFill>
              <p:spPr bwMode="auto">
                <a:xfrm>
                  <a:off x="-306835" y="-495264"/>
                  <a:ext cx="5260259" cy="32499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2627784" y="2492896"/>
                  <a:ext cx="720080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Rectangle 4"/>
              <p:cNvSpPr/>
              <p:nvPr/>
            </p:nvSpPr>
            <p:spPr>
              <a:xfrm>
                <a:off x="2574104" y="3861048"/>
                <a:ext cx="741306" cy="10205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347864" y="3332668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</a:t>
              </a:r>
              <a:endParaRPr lang="en-US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6" name="AutoShape 2" descr="Kết quả hình ảnh cho cá đenph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403244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812360" y="333266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sz="5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13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0" y="5445274"/>
            <a:ext cx="11636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17240" y="5595362"/>
            <a:ext cx="731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 sống ở đâu ?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7148" y="5294818"/>
            <a:ext cx="862517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 sống </a:t>
            </a:r>
            <a:r>
              <a:rPr lang="en-US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biển ô</a:t>
            </a:r>
            <a:r>
              <a:rPr lang="en-US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đới, biển lạnh.</a:t>
            </a:r>
            <a:endParaRPr lang="en-US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1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cá h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23906"/>
            <a:ext cx="5280467" cy="396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5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68" y="4989209"/>
            <a:ext cx="1584212" cy="175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518864" y="12576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 CÁ VOI:</a:t>
            </a:r>
            <a:endParaRPr lang="en-US" sz="4400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2190" y="5534561"/>
            <a:ext cx="827994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fr-FR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fr-F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fr-F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fr-F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fr-F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fr-F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fr-F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9"/>
          <p:cNvSpPr>
            <a:spLocks noChangeArrowheads="1"/>
          </p:cNvSpPr>
          <p:nvPr/>
        </p:nvSpPr>
        <p:spPr bwMode="auto">
          <a:xfrm flipH="1">
            <a:off x="5292080" y="2083020"/>
            <a:ext cx="4104456" cy="2642124"/>
          </a:xfrm>
          <a:prstGeom prst="cloudCallout">
            <a:avLst>
              <a:gd name="adj1" fmla="val 11517"/>
              <a:gd name="adj2" fmla="val 74059"/>
            </a:avLst>
          </a:prstGeom>
          <a:solidFill>
            <a:srgbClr val="FFFF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fr-FR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 bằng cách nào ?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Kết quả hình ảnh cho cá h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412776"/>
            <a:ext cx="5148063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4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68" y="4989209"/>
            <a:ext cx="1584212" cy="175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 bwMode="auto">
          <a:xfrm>
            <a:off x="518864" y="12576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 CÁ VOI:</a:t>
            </a:r>
            <a:endParaRPr lang="en-US" sz="4400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flipH="1">
            <a:off x="4788023" y="1386907"/>
            <a:ext cx="5112568" cy="3266229"/>
          </a:xfrm>
          <a:prstGeom prst="cloudCallout">
            <a:avLst>
              <a:gd name="adj1" fmla="val 11517"/>
              <a:gd name="adj2" fmla="val 74059"/>
            </a:avLst>
          </a:prstGeom>
          <a:solidFill>
            <a:srgbClr val="FFFF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 nào giúp cá voi thích nghi với đời sống ở nước?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5255329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3200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 thể hình thoi, lông tiêu </a:t>
            </a:r>
            <a:r>
              <a:rPr lang="fr-FR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biến, 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cổ không phân biệt với </a:t>
            </a:r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thân. </a:t>
            </a:r>
            <a:r>
              <a:rPr lang="fr-FR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fr-FR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 biến đổi thành vây bơi có dạng chèo, 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vây đuôi nằm ngang.</a:t>
            </a:r>
          </a:p>
          <a:p>
            <a:pPr algn="just"/>
            <a:endParaRPr lang="en-US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Kết quả hình ảnh cho cá h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0416"/>
            <a:ext cx="8388424" cy="435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8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9018000" cy="60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5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24" y="4799054"/>
            <a:ext cx="1584212" cy="175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 flipH="1">
            <a:off x="1547664" y="1196752"/>
            <a:ext cx="5256584" cy="2906189"/>
          </a:xfrm>
          <a:prstGeom prst="cloudCallout">
            <a:avLst>
              <a:gd name="adj1" fmla="val 11517"/>
              <a:gd name="adj2" fmla="val 74059"/>
            </a:avLst>
          </a:prstGeom>
          <a:solidFill>
            <a:srgbClr val="FFFF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Thức ăn của cá voi là gì?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4008" y="3898791"/>
            <a:ext cx="431950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4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Tôm, </a:t>
            </a:r>
            <a:r>
              <a:rPr lang="en-US" sz="4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cá, những </a:t>
            </a:r>
            <a:r>
              <a:rPr lang="en-US" sz="4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 vật nhỏ trong </a:t>
            </a:r>
            <a:r>
              <a:rPr lang="en-US" sz="4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nước,…</a:t>
            </a:r>
            <a:endParaRPr lang="en-US" sz="4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5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9" descr="Frames PPT 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9098"/>
            <a:ext cx="9296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2656"/>
            <a:ext cx="4495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2514600" y="5334000"/>
            <a:ext cx="4114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" y="4648200"/>
            <a:ext cx="8915400" cy="2574905"/>
            <a:chOff x="152400" y="4648200"/>
            <a:chExt cx="8915400" cy="2574905"/>
          </a:xfrm>
        </p:grpSpPr>
        <p:sp>
          <p:nvSpPr>
            <p:cNvPr id="71693" name="AutoShape 13"/>
            <p:cNvSpPr>
              <a:spLocks noChangeArrowheads="1"/>
            </p:cNvSpPr>
            <p:nvPr/>
          </p:nvSpPr>
          <p:spPr bwMode="auto">
            <a:xfrm>
              <a:off x="152400" y="4648200"/>
              <a:ext cx="8915400" cy="2133600"/>
            </a:xfrm>
            <a:prstGeom prst="flowChartPreparation">
              <a:avLst/>
            </a:prstGeom>
            <a:gradFill rotWithShape="1">
              <a:gsLst>
                <a:gs pos="0">
                  <a:srgbClr val="66FFFF"/>
                </a:gs>
                <a:gs pos="50000">
                  <a:schemeClr val="bg1"/>
                </a:gs>
                <a:gs pos="100000">
                  <a:srgbClr val="66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695" name="Text Box 15"/>
            <p:cNvSpPr txBox="1">
              <a:spLocks noChangeArrowheads="1"/>
            </p:cNvSpPr>
            <p:nvPr/>
          </p:nvSpPr>
          <p:spPr bwMode="auto">
            <a:xfrm>
              <a:off x="1345332" y="4914781"/>
              <a:ext cx="6529536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sz="3200" i="0">
                  <a:solidFill>
                    <a:srgbClr val="002060"/>
                  </a:solidFill>
                  <a:cs typeface="Times New Roman" pitchFamily="18" charset="0"/>
                </a:rPr>
                <a:t>Cá voi không có răng, trên hàm có nhiều tấm sừng rủ xuống như cái sàng lọc nước.</a:t>
              </a:r>
              <a:endParaRPr lang="en-US" sz="3200" i="0">
                <a:solidFill>
                  <a:srgbClr val="002060"/>
                </a:solidFill>
                <a:cs typeface="Times New Roman" pitchFamily="18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en-US" sz="3200" i="0"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11960" y="1490464"/>
            <a:ext cx="4800600" cy="2514600"/>
            <a:chOff x="-1404664" y="1196752"/>
            <a:chExt cx="4800600" cy="2514600"/>
          </a:xfrm>
        </p:grpSpPr>
        <p:sp>
          <p:nvSpPr>
            <p:cNvPr id="22" name="AutoShape 11"/>
            <p:cNvSpPr>
              <a:spLocks noChangeArrowheads="1"/>
            </p:cNvSpPr>
            <p:nvPr/>
          </p:nvSpPr>
          <p:spPr bwMode="auto">
            <a:xfrm>
              <a:off x="-1404664" y="1196752"/>
              <a:ext cx="4800600" cy="2514600"/>
            </a:xfrm>
            <a:prstGeom prst="cloudCallout">
              <a:avLst>
                <a:gd name="adj1" fmla="val -36972"/>
                <a:gd name="adj2" fmla="val 64708"/>
              </a:avLst>
            </a:prstGeom>
            <a:gradFill rotWithShape="1">
              <a:gsLst>
                <a:gs pos="0">
                  <a:srgbClr val="66FF33"/>
                </a:gs>
                <a:gs pos="100000">
                  <a:schemeClr val="bg1">
                    <a:alpha val="89998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2800" b="0" i="0"/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-795064" y="1602666"/>
              <a:ext cx="3810000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600">
                  <a:solidFill>
                    <a:srgbClr val="FF0000"/>
                  </a:solidFill>
                </a:rPr>
                <a:t>Đặc điểm bộ răng </a:t>
              </a:r>
              <a:r>
                <a:rPr lang="en-US" sz="3600" smtClean="0">
                  <a:solidFill>
                    <a:srgbClr val="FF0000"/>
                  </a:solidFill>
                </a:rPr>
                <a:t>cá voi như </a:t>
              </a:r>
              <a:r>
                <a:rPr lang="en-US" sz="3600">
                  <a:solidFill>
                    <a:srgbClr val="FF0000"/>
                  </a:solidFill>
                </a:rPr>
                <a:t>thế nào?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0020" y="3789040"/>
            <a:ext cx="8740080" cy="4104456"/>
            <a:chOff x="160020" y="3645024"/>
            <a:chExt cx="8740080" cy="4104456"/>
          </a:xfrm>
        </p:grpSpPr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160020" y="3645024"/>
              <a:ext cx="8740080" cy="2880320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</a:pP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>
              <a:off x="166112" y="3717607"/>
              <a:ext cx="8727896" cy="4031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Char char="-"/>
              </a:pPr>
              <a:r>
                <a:rPr lang="en-US" sz="3200" i="0" smtClean="0">
                  <a:solidFill>
                    <a:srgbClr val="002060"/>
                  </a:solidFill>
                </a:rPr>
                <a:t> Khi </a:t>
              </a:r>
              <a:r>
                <a:rPr lang="en-US" sz="3200" i="0">
                  <a:solidFill>
                    <a:srgbClr val="002060"/>
                  </a:solidFill>
                </a:rPr>
                <a:t>cá voi há miệng, nước mang tôm, cá và những động vật nhỏ vào miệng cá voi</a:t>
              </a:r>
            </a:p>
            <a:p>
              <a:pPr algn="just" eaLnBrk="1" hangingPunct="1">
                <a:spcBef>
                  <a:spcPct val="50000"/>
                </a:spcBef>
                <a:buFontTx/>
                <a:buChar char="-"/>
              </a:pPr>
              <a:r>
                <a:rPr lang="en-US" sz="3200" i="0">
                  <a:solidFill>
                    <a:srgbClr val="002060"/>
                  </a:solidFill>
                </a:rPr>
                <a:t> Khi cá voi ngậm miệng, thức ăn được giữ trong miệng, còn nước đi qua khe các tấm sừng ra ngoài</a:t>
              </a:r>
            </a:p>
            <a:p>
              <a:pPr algn="just" eaLnBrk="1" hangingPunct="1"/>
              <a:endParaRPr lang="en-US" sz="3200" i="0">
                <a:solidFill>
                  <a:srgbClr val="002060"/>
                </a:solidFill>
              </a:endParaRPr>
            </a:p>
            <a:p>
              <a:pPr algn="just" eaLnBrk="1" hangingPunct="1">
                <a:spcBef>
                  <a:spcPct val="50000"/>
                </a:spcBef>
              </a:pPr>
              <a:endParaRPr lang="en-US" sz="3200">
                <a:solidFill>
                  <a:srgbClr val="00206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235896" y="764704"/>
            <a:ext cx="4800600" cy="2514600"/>
            <a:chOff x="7188224" y="1447800"/>
            <a:chExt cx="4800600" cy="2514600"/>
          </a:xfrm>
        </p:grpSpPr>
        <p:sp>
          <p:nvSpPr>
            <p:cNvPr id="35" name="AutoShape 16"/>
            <p:cNvSpPr>
              <a:spLocks noChangeArrowheads="1"/>
            </p:cNvSpPr>
            <p:nvPr/>
          </p:nvSpPr>
          <p:spPr bwMode="auto">
            <a:xfrm>
              <a:off x="7188224" y="1447800"/>
              <a:ext cx="4800600" cy="2514600"/>
            </a:xfrm>
            <a:prstGeom prst="cloudCallout">
              <a:avLst>
                <a:gd name="adj1" fmla="val -17560"/>
                <a:gd name="adj2" fmla="val 71403"/>
              </a:avLst>
            </a:prstGeom>
            <a:gradFill rotWithShape="1">
              <a:gsLst>
                <a:gs pos="0">
                  <a:srgbClr val="66FF33"/>
                </a:gs>
                <a:gs pos="100000">
                  <a:schemeClr val="bg1">
                    <a:alpha val="89998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 sz="2800" b="0" i="0"/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7410626" y="1909976"/>
              <a:ext cx="3816424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600" smtClean="0">
                  <a:solidFill>
                    <a:srgbClr val="FF0000"/>
                  </a:solidFill>
                </a:rPr>
                <a:t>Mô </a:t>
              </a:r>
              <a:r>
                <a:rPr lang="en-US" sz="3600">
                  <a:solidFill>
                    <a:srgbClr val="FF0000"/>
                  </a:solidFill>
                </a:rPr>
                <a:t>tả cách lấy thức ăn của cá voi?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42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250463" y="54868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 CÁ VOI:</a:t>
            </a:r>
            <a:endParaRPr lang="en-US" sz="36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484784"/>
            <a:ext cx="8351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Denphin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2132856"/>
            <a:ext cx="68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0" b="1" smtClean="0">
                <a:solidFill>
                  <a:srgbClr val="C00000"/>
                </a:solidFill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22150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15900" y="116632"/>
            <a:ext cx="8676580" cy="146423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FF99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49: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ĐA DẠNG CỦA LỚP THÚ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BỘ DƠI VÀ BỘ CÁ VOI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215900" y="206997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 DƠI</a:t>
            </a:r>
            <a:endParaRPr lang="en-US" sz="3600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215900" y="379816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 CÁ VOI</a:t>
            </a:r>
            <a:endParaRPr lang="en-US" sz="3600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9 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8304" r="52499" b="40869"/>
          <a:stretch>
            <a:fillRect/>
          </a:stretch>
        </p:blipFill>
        <p:spPr bwMode="auto">
          <a:xfrm>
            <a:off x="3791863" y="1628800"/>
            <a:ext cx="4266009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9 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45" b="53845"/>
          <a:stretch>
            <a:fillRect/>
          </a:stretch>
        </p:blipFill>
        <p:spPr bwMode="auto">
          <a:xfrm>
            <a:off x="3541349" y="4005064"/>
            <a:ext cx="5421803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93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 XIẾC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2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4572000" cy="3048000"/>
          </a:xfrm>
          <a:prstGeom prst="rect">
            <a:avLst/>
          </a:prstGeom>
        </p:spPr>
      </p:pic>
      <p:pic>
        <p:nvPicPr>
          <p:cNvPr id="9" name="Picture 8" descr="biểu diễn cá he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10000"/>
            <a:ext cx="4572000" cy="2514600"/>
          </a:xfrm>
          <a:prstGeom prst="rect">
            <a:avLst/>
          </a:prstGeom>
        </p:spPr>
      </p:pic>
      <p:pic>
        <p:nvPicPr>
          <p:cNvPr id="10" name="Picture 9" descr="images369591_E5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3800"/>
            <a:ext cx="4572000" cy="2590800"/>
          </a:xfrm>
          <a:prstGeom prst="rect">
            <a:avLst/>
          </a:prstGeom>
        </p:spPr>
      </p:pic>
      <p:pic>
        <p:nvPicPr>
          <p:cNvPr id="15" name="Picture 14" descr="xc heo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880" y="762000"/>
            <a:ext cx="4572000" cy="3048000"/>
          </a:xfrm>
          <a:prstGeom prst="rect">
            <a:avLst/>
          </a:prstGeom>
        </p:spPr>
      </p:pic>
      <p:pic>
        <p:nvPicPr>
          <p:cNvPr id="17" name="Picture 16" descr="xem-ca-voi-trang-khong-lo-dien-xie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80" y="762000"/>
            <a:ext cx="9144000" cy="554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27" name="Picture 5" descr="Share4progressive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AutoShape 7"/>
          <p:cNvSpPr>
            <a:spLocks noChangeArrowheads="1"/>
          </p:cNvSpPr>
          <p:nvPr/>
        </p:nvSpPr>
        <p:spPr bwMode="auto">
          <a:xfrm>
            <a:off x="1905000" y="1828800"/>
            <a:ext cx="5029200" cy="3200400"/>
          </a:xfrm>
          <a:prstGeom prst="flowChartAlternateProcess">
            <a:avLst/>
          </a:prstGeom>
          <a:gradFill rotWithShape="1">
            <a:gsLst>
              <a:gs pos="0">
                <a:srgbClr val="99FF33"/>
              </a:gs>
              <a:gs pos="50000">
                <a:srgbClr val="FF99FF"/>
              </a:gs>
              <a:gs pos="100000">
                <a:srgbClr val="99FF33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2051720" y="2513013"/>
            <a:ext cx="48824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Hiện nay cá voi đang gặp phải những trở ngại gì trong đời sống?</a:t>
            </a:r>
          </a:p>
        </p:txBody>
      </p:sp>
    </p:spTree>
    <p:extLst>
      <p:ext uri="{BB962C8B-B14F-4D97-AF65-F5344CB8AC3E}">
        <p14:creationId xmlns:p14="http://schemas.microsoft.com/office/powerpoint/2010/main" val="3104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team_redt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464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0bien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449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362200" y="116632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i="0">
                <a:solidFill>
                  <a:srgbClr val="008000"/>
                </a:solidFill>
              </a:rPr>
              <a:t> </a:t>
            </a:r>
            <a:r>
              <a:rPr lang="vi-VN" sz="3600" i="0">
                <a:solidFill>
                  <a:srgbClr val="008000"/>
                </a:solidFill>
              </a:rPr>
              <a:t>Ô</a:t>
            </a:r>
            <a:r>
              <a:rPr lang="en-US" sz="3600" i="0">
                <a:solidFill>
                  <a:srgbClr val="008000"/>
                </a:solidFill>
              </a:rPr>
              <a:t> nhiễm môi trường </a:t>
            </a:r>
          </a:p>
        </p:txBody>
      </p:sp>
      <p:pic>
        <p:nvPicPr>
          <p:cNvPr id="276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495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tải xuống (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8" y="1066800"/>
            <a:ext cx="463347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0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japan-whaling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86200"/>
            <a:ext cx="4419600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8" descr="japan-wha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441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vtc_227917_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41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vtc_227911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683568" y="228600"/>
            <a:ext cx="73448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4000" i="0">
                <a:solidFill>
                  <a:srgbClr val="008000"/>
                </a:solidFill>
              </a:rPr>
              <a:t>Nạn săn bắt cá </a:t>
            </a:r>
            <a:r>
              <a:rPr lang="vi-VN" sz="4000" i="0" smtClean="0">
                <a:solidFill>
                  <a:srgbClr val="008000"/>
                </a:solidFill>
              </a:rPr>
              <a:t>voi</a:t>
            </a:r>
            <a:r>
              <a:rPr lang="en-US" sz="4000" i="0" smtClean="0">
                <a:solidFill>
                  <a:srgbClr val="008000"/>
                </a:solidFill>
              </a:rPr>
              <a:t>, cá heo</a:t>
            </a:r>
            <a:endParaRPr lang="en-US" sz="4000" i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8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24"/>
            <a:chExt cx="5760" cy="4368"/>
          </a:xfrm>
        </p:grpSpPr>
        <p:pic>
          <p:nvPicPr>
            <p:cNvPr id="38916" name="Picture 6" descr="ttrtrtr1151380670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4"/>
              <a:ext cx="57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7" name="Picture 7" descr="ttrtrtr1151380670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04" y="2064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8" name="Picture 8" descr="ttrtrtr1151380670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88" y="2088"/>
              <a:ext cx="43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9" name="Picture 9" descr="ttrtrtr1151380670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00"/>
              <a:ext cx="57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314492" y="1190038"/>
            <a:ext cx="67858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FF0000"/>
                </a:solidFill>
              </a:rPr>
              <a:t>Để bảo </a:t>
            </a:r>
            <a:r>
              <a:rPr lang="en-US" sz="3200">
                <a:solidFill>
                  <a:srgbClr val="FF0000"/>
                </a:solidFill>
              </a:rPr>
              <a:t>vệ môi trường, bảo vệ </a:t>
            </a:r>
            <a:r>
              <a:rPr lang="en-US" sz="3200" smtClean="0">
                <a:solidFill>
                  <a:srgbClr val="FF0000"/>
                </a:solidFill>
              </a:rPr>
              <a:t>bộ cá voi chúng ta cần: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043608" y="2492896"/>
            <a:ext cx="727280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Tx/>
              <a:buChar char="-"/>
            </a:pPr>
            <a:r>
              <a:rPr lang="pt-BR" sz="3200" i="0" smtClean="0">
                <a:solidFill>
                  <a:srgbClr val="0000FF"/>
                </a:solidFill>
              </a:rPr>
              <a:t>Không xả rác, các chất độc hại xuống nước để bảo </a:t>
            </a:r>
            <a:r>
              <a:rPr lang="pt-BR" sz="3200" i="0">
                <a:solidFill>
                  <a:srgbClr val="0000FF"/>
                </a:solidFill>
              </a:rPr>
              <a:t>vệ môi trường </a:t>
            </a:r>
            <a:r>
              <a:rPr lang="pt-BR" sz="3200" i="0" smtClean="0">
                <a:solidFill>
                  <a:srgbClr val="0000FF"/>
                </a:solidFill>
              </a:rPr>
              <a:t>biển.</a:t>
            </a:r>
          </a:p>
          <a:p>
            <a:pPr marL="342900" indent="-342900" algn="just" eaLnBrk="1" hangingPunct="1">
              <a:spcBef>
                <a:spcPct val="50000"/>
              </a:spcBef>
              <a:buFontTx/>
              <a:buChar char="-"/>
            </a:pPr>
            <a:r>
              <a:rPr lang="pt-BR" sz="3200" i="0" smtClean="0">
                <a:solidFill>
                  <a:srgbClr val="0000FF"/>
                </a:solidFill>
              </a:rPr>
              <a:t>Cấm </a:t>
            </a:r>
            <a:r>
              <a:rPr lang="pt-BR" sz="3200" i="0">
                <a:solidFill>
                  <a:srgbClr val="0000FF"/>
                </a:solidFill>
              </a:rPr>
              <a:t>săn bắt cá </a:t>
            </a:r>
            <a:r>
              <a:rPr lang="pt-BR" sz="3200" i="0" smtClean="0">
                <a:solidFill>
                  <a:srgbClr val="0000FF"/>
                </a:solidFill>
              </a:rPr>
              <a:t>voi, cá heo </a:t>
            </a:r>
            <a:r>
              <a:rPr lang="pt-BR" sz="3200" i="0">
                <a:solidFill>
                  <a:srgbClr val="0000FF"/>
                </a:solidFill>
              </a:rPr>
              <a:t>trái phép</a:t>
            </a:r>
            <a:r>
              <a:rPr lang="pt-BR" sz="3200" i="0" smtClean="0">
                <a:solidFill>
                  <a:srgbClr val="0000FF"/>
                </a:solidFill>
              </a:rPr>
              <a:t>.</a:t>
            </a:r>
          </a:p>
          <a:p>
            <a:pPr marL="342900" indent="-342900" algn="just" eaLnBrk="1" hangingPunct="1">
              <a:spcBef>
                <a:spcPct val="50000"/>
              </a:spcBef>
              <a:buFontTx/>
              <a:buChar char="-"/>
            </a:pPr>
            <a:r>
              <a:rPr lang="pt-BR" sz="3200" i="0" smtClean="0">
                <a:solidFill>
                  <a:srgbClr val="0000FF"/>
                </a:solidFill>
              </a:rPr>
              <a:t> </a:t>
            </a:r>
            <a:r>
              <a:rPr lang="pt-BR" sz="3200" i="0">
                <a:solidFill>
                  <a:srgbClr val="0000FF"/>
                </a:solidFill>
              </a:rPr>
              <a:t>Tuyên truyền mọi người cùng bảo vệ môi trường và các loài cá voi. </a:t>
            </a:r>
            <a:endParaRPr lang="en-US" sz="3200" i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35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-22225" y="0"/>
            <a:ext cx="9166225" cy="6880225"/>
            <a:chOff x="0" y="-14"/>
            <a:chExt cx="5774" cy="4334"/>
          </a:xfrm>
        </p:grpSpPr>
        <p:pic>
          <p:nvPicPr>
            <p:cNvPr id="19464" name="Picture 5" descr="nen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85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6" descr="nen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28"/>
              <a:ext cx="1056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7" descr="nen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-14"/>
              <a:ext cx="1392" cy="1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8" descr="nen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928"/>
              <a:ext cx="1166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776288" y="152400"/>
            <a:ext cx="7720012" cy="1023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5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68177" y="2708275"/>
            <a:ext cx="738028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a. Răng nhọn, sắc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3600">
                <a:latin typeface="Times New Roman" pitchFamily="18" charset="0"/>
                <a:cs typeface="Times New Roman" pitchFamily="18" charset="0"/>
              </a:rPr>
              <a:t>Cơ thể ngắn, thon nhỏ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>
                <a:latin typeface="Times New Roman" pitchFamily="18" charset="0"/>
                <a:cs typeface="Times New Roman" pitchFamily="18" charset="0"/>
              </a:rPr>
              <a:t>c. Chi trước biến đổi thành cánh da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>
                <a:latin typeface="Times New Roman" pitchFamily="18" charset="0"/>
                <a:cs typeface="Times New Roman" pitchFamily="18" charset="0"/>
              </a:rPr>
              <a:t>d. Sống ở hang động, kẽ đá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>
                <a:latin typeface="Times New Roman" pitchFamily="18" charset="0"/>
                <a:cs typeface="Times New Roman" pitchFamily="18" charset="0"/>
              </a:rPr>
              <a:t>e. Có màng da rộng phủ lông mao </a:t>
            </a:r>
            <a:r>
              <a:rPr lang="fr-FR" sz="3600" smtClean="0"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au h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62075"/>
            <a:ext cx="11541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31875" y="1295400"/>
            <a:ext cx="7578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Chọn những đặc điểm của dơi thích nghi vời đời sống bay lượn:</a:t>
            </a:r>
          </a:p>
        </p:txBody>
      </p:sp>
    </p:spTree>
    <p:extLst>
      <p:ext uri="{BB962C8B-B14F-4D97-AF65-F5344CB8AC3E}">
        <p14:creationId xmlns:p14="http://schemas.microsoft.com/office/powerpoint/2010/main" val="12131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-22225" y="0"/>
            <a:ext cx="9166225" cy="6880225"/>
            <a:chOff x="0" y="-14"/>
            <a:chExt cx="5774" cy="4334"/>
          </a:xfrm>
        </p:grpSpPr>
        <p:pic>
          <p:nvPicPr>
            <p:cNvPr id="19464" name="Picture 5" descr="nen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85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6" descr="nen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28"/>
              <a:ext cx="1056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7" descr="nen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-14"/>
              <a:ext cx="1392" cy="1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8" descr="nen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928"/>
              <a:ext cx="1166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776288" y="152400"/>
            <a:ext cx="7720012" cy="1023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5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12193" y="2708275"/>
            <a:ext cx="73802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a. Cơ thể hình thoi, cổ ngắn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b. Vây lưng to giữ thăng bằng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c. Chi trước có màng nối các ngón 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d. Chi trước dạng bơi chèo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e. Mình có vảy trơn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f. Lớp mỡ dưới da dày</a:t>
            </a:r>
          </a:p>
        </p:txBody>
      </p:sp>
      <p:pic>
        <p:nvPicPr>
          <p:cNvPr id="10" name="Picture 9" descr="cau h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62075"/>
            <a:ext cx="11541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31875" y="1295400"/>
            <a:ext cx="7578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Chọn những đặc điểm của cá voi thích nghi vời đời sống ở nước:</a:t>
            </a:r>
          </a:p>
        </p:txBody>
      </p:sp>
    </p:spTree>
    <p:extLst>
      <p:ext uri="{BB962C8B-B14F-4D97-AF65-F5344CB8AC3E}">
        <p14:creationId xmlns:p14="http://schemas.microsoft.com/office/powerpoint/2010/main" val="6897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362200" y="1700957"/>
            <a:ext cx="5183188" cy="4770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>
              <a:buFontTx/>
              <a:buChar char="-"/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Học bài và trả lời câu hỏi SGK.</a:t>
            </a:r>
            <a:b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Đọc trước Bài </a:t>
            </a:r>
            <a:r>
              <a:rPr lang="en-US" sz="3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50: “</a:t>
            </a:r>
            <a:r>
              <a:rPr lang="en-US" sz="38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Đa dạng của lớp thú (tiếp theo) – BỘ ĂN SÂU BỌ, BỘ GẶM NHẤM, BỘ ĂN THỊT”.</a:t>
            </a:r>
            <a:endParaRPr lang="en-US" sz="38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en-US" sz="38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744788" y="764704"/>
            <a:ext cx="4419600" cy="923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Dặn dò:</a:t>
            </a:r>
          </a:p>
        </p:txBody>
      </p:sp>
    </p:spTree>
    <p:extLst>
      <p:ext uri="{BB962C8B-B14F-4D97-AF65-F5344CB8AC3E}">
        <p14:creationId xmlns:p14="http://schemas.microsoft.com/office/powerpoint/2010/main" val="29139067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518864" y="12576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 DƠI:</a:t>
            </a:r>
            <a:endParaRPr lang="en-US" sz="4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2" descr="Kết quả hình ảnh cho cá đenph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ết quả hình ảnh cho nơi ở của d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4644054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ết quả hình ảnh cho nơi ở của d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0" y="0"/>
            <a:ext cx="4644054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5496" y="0"/>
            <a:ext cx="4428954" cy="688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Sống trên cây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64450" y="0"/>
            <a:ext cx="4644054" cy="688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Sống trong hang động, kẽ đá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Kết quả hình ảnh cho nơi ở của d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38000"/>
            <a:ext cx="4644054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Kết quả hình ảnh cho nơi ở của d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50" y="3438000"/>
            <a:ext cx="4644054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3"/>
          <p:cNvSpPr txBox="1">
            <a:spLocks/>
          </p:cNvSpPr>
          <p:nvPr/>
        </p:nvSpPr>
        <p:spPr bwMode="auto">
          <a:xfrm>
            <a:off x="446856" y="12576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4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 DƠI:</a:t>
            </a:r>
            <a:endParaRPr lang="en-US" sz="4400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 flipH="1">
            <a:off x="2667000" y="990600"/>
            <a:ext cx="4953000" cy="3322638"/>
          </a:xfrm>
          <a:prstGeom prst="cloudCallout">
            <a:avLst>
              <a:gd name="adj1" fmla="val 40314"/>
              <a:gd name="adj2" fmla="val 67050"/>
            </a:avLst>
          </a:prstGeom>
          <a:solidFill>
            <a:srgbClr val="FFFF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Dơi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64450" y="3438000"/>
            <a:ext cx="4644054" cy="688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Sống trong lá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496" y="3420000"/>
            <a:ext cx="4428954" cy="688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Sống ở nhà hoang, chùa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4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95936" y="332656"/>
            <a:ext cx="5399952" cy="6232289"/>
            <a:chOff x="3563888" y="908720"/>
            <a:chExt cx="5832000" cy="6232289"/>
          </a:xfrm>
        </p:grpSpPr>
        <p:pic>
          <p:nvPicPr>
            <p:cNvPr id="3" name="Picture 2" descr="19 0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" t="8304" r="52499" b="40869"/>
            <a:stretch>
              <a:fillRect/>
            </a:stretch>
          </p:blipFill>
          <p:spPr bwMode="auto">
            <a:xfrm>
              <a:off x="3563888" y="908720"/>
              <a:ext cx="5832000" cy="466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563888" y="5571349"/>
              <a:ext cx="55801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Cấu tạo ngoài của dơi:</a:t>
              </a:r>
            </a:p>
            <a:p>
              <a:pPr marL="514350" indent="-514350" algn="ctr">
                <a:buAutoNum type="arabicPeriod"/>
              </a:pPr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Cánh tay;	2. Ống tay;</a:t>
              </a:r>
            </a:p>
            <a:p>
              <a:pPr algn="ctr"/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3. Bàn tay;		4. Ngón tay</a:t>
              </a: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15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48" y="4313238"/>
            <a:ext cx="1584212" cy="175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 flipH="1">
            <a:off x="-512865" y="332657"/>
            <a:ext cx="4608512" cy="3456384"/>
          </a:xfrm>
          <a:prstGeom prst="cloudCallout">
            <a:avLst>
              <a:gd name="adj1" fmla="val 11517"/>
              <a:gd name="adj2" fmla="val 74059"/>
            </a:avLst>
          </a:prstGeom>
          <a:solidFill>
            <a:srgbClr val="FFFF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Dơi di chuyển bằng cách nào?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36549" y="2525471"/>
            <a:ext cx="403248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800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 chuyển bằng cách bay lượn.</a:t>
            </a:r>
            <a:endParaRPr lang="en-US" sz="3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1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95936" y="332656"/>
            <a:ext cx="5399952" cy="6232289"/>
            <a:chOff x="3563888" y="908720"/>
            <a:chExt cx="5832000" cy="6232289"/>
          </a:xfrm>
        </p:grpSpPr>
        <p:pic>
          <p:nvPicPr>
            <p:cNvPr id="3" name="Picture 2" descr="19 0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" t="8304" r="52499" b="40869"/>
            <a:stretch>
              <a:fillRect/>
            </a:stretch>
          </p:blipFill>
          <p:spPr bwMode="auto">
            <a:xfrm>
              <a:off x="3563888" y="908720"/>
              <a:ext cx="5832000" cy="466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563888" y="5571349"/>
              <a:ext cx="55801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Cấu tạo ngoài của dơi:</a:t>
              </a:r>
            </a:p>
            <a:p>
              <a:pPr marL="514350" indent="-514350" algn="ctr">
                <a:buAutoNum type="arabicPeriod"/>
              </a:pPr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Cánh tay;	2. Ống tay;</a:t>
              </a:r>
            </a:p>
            <a:p>
              <a:pPr algn="ctr"/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3. Bàn tay;		4. Ngón tay</a:t>
              </a: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15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48" y="4313238"/>
            <a:ext cx="1584212" cy="175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 flipH="1">
            <a:off x="-512865" y="332657"/>
            <a:ext cx="4608512" cy="3456384"/>
          </a:xfrm>
          <a:prstGeom prst="cloudCallout">
            <a:avLst>
              <a:gd name="adj1" fmla="val 11517"/>
              <a:gd name="adj2" fmla="val 74059"/>
            </a:avLst>
          </a:prstGeom>
          <a:solidFill>
            <a:srgbClr val="FFFF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fr-FR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 cấu tạo nào của dơi thích nghi với đời sống bay </a:t>
            </a:r>
            <a:r>
              <a:rPr lang="fr-FR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fr-FR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7467" y="848901"/>
            <a:ext cx="38164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fr-FR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fr-FR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fr-FR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fr-FR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>
                <a:solidFill>
                  <a:srgbClr val="1A0EB2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fr-FR" sz="3200" b="1" dirty="0">
                <a:solidFill>
                  <a:srgbClr val="1A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solidFill>
                  <a:srgbClr val="1A0EB2"/>
                </a:solidFill>
                <a:latin typeface="Times New Roman" pitchFamily="18" charset="0"/>
                <a:cs typeface="Times New Roman" pitchFamily="18" charset="0"/>
              </a:rPr>
              <a:t>da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223" y="3047970"/>
            <a:ext cx="425171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da là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mao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196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>
            <a:spLocks noChangeArrowheads="1"/>
          </p:cNvSpPr>
          <p:nvPr/>
        </p:nvSpPr>
        <p:spPr bwMode="auto">
          <a:xfrm flipH="1">
            <a:off x="-512867" y="462724"/>
            <a:ext cx="5228882" cy="3456384"/>
          </a:xfrm>
          <a:prstGeom prst="cloudCallout">
            <a:avLst>
              <a:gd name="adj1" fmla="val 11517"/>
              <a:gd name="adj2" fmla="val 74059"/>
            </a:avLst>
          </a:prstGeom>
          <a:solidFill>
            <a:srgbClr val="FFFF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fr-FR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Dơi có cách cất cánh như thế nào ?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5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5257"/>
            <a:ext cx="1584212" cy="175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20688"/>
            <a:ext cx="442798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Chân dơi yếu, bám chặt </a:t>
            </a:r>
            <a:r>
              <a:rPr lang="fr-FR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 cành </a:t>
            </a:r>
            <a:r>
              <a:rPr lang="fr-FR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cây. Khi bắt đầu bay chỉ cần rời vật </a:t>
            </a:r>
            <a:r>
              <a:rPr lang="fr-FR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bám. Dơi bay thoăn thoắt, thay chiều đổi hướng một cách linh hoạt.</a:t>
            </a:r>
            <a:endParaRPr lang="en-US" sz="40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istrator\Desktop\Trọn bộ hình minh họa Sách giáo khoa Sinh học (Lớp 7)\Tranh 0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2" r="31329" b="41002"/>
          <a:stretch/>
        </p:blipFill>
        <p:spPr bwMode="auto">
          <a:xfrm>
            <a:off x="4499992" y="462724"/>
            <a:ext cx="4644008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Kết quả hình ảnh cho dơi hút má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44"/>
          <a:stretch/>
        </p:blipFill>
        <p:spPr bwMode="auto">
          <a:xfrm>
            <a:off x="4574461" y="1124744"/>
            <a:ext cx="4678059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34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Trọn bộ hình minh họa Sách giáo khoa Sinh học (Lớp 7)\Tranh 0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6" r="-601" b="41002"/>
          <a:stretch/>
        </p:blipFill>
        <p:spPr bwMode="auto">
          <a:xfrm>
            <a:off x="-452562" y="404664"/>
            <a:ext cx="639830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5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4269129"/>
            <a:ext cx="1584212" cy="175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4499992" y="44624"/>
            <a:ext cx="5472608" cy="3672408"/>
          </a:xfrm>
          <a:prstGeom prst="cloudCallout">
            <a:avLst>
              <a:gd name="adj1" fmla="val 7475"/>
              <a:gd name="adj2" fmla="val 72854"/>
            </a:avLst>
          </a:prstGeom>
          <a:solidFill>
            <a:srgbClr val="FFFF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fr-FR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 bộ răng </a:t>
            </a:r>
            <a:r>
              <a:rPr lang="fr-FR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dơi như thế nào?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ft Arrow 4"/>
          <p:cNvSpPr/>
          <p:nvPr/>
        </p:nvSpPr>
        <p:spPr>
          <a:xfrm rot="20158353" flipV="1">
            <a:off x="4308106" y="2520712"/>
            <a:ext cx="1301302" cy="48672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2120" y="1412776"/>
            <a:ext cx="32403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Dơi có bộ răng nhọn, sắc dễ dàng phá võ kitin của sâu bọ.</a:t>
            </a:r>
            <a:endParaRPr lang="en-US" sz="3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4269129"/>
            <a:ext cx="1584212" cy="175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4499992" y="44624"/>
            <a:ext cx="5472608" cy="3672408"/>
          </a:xfrm>
          <a:prstGeom prst="cloudCallout">
            <a:avLst>
              <a:gd name="adj1" fmla="val 7475"/>
              <a:gd name="adj2" fmla="val 72854"/>
            </a:avLst>
          </a:prstGeom>
          <a:solidFill>
            <a:srgbClr val="FFFF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fr-FR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ăn của dơi là gì? Dơi kiếm ăn vào thời gian nào?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0723" y="67833"/>
            <a:ext cx="8705809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340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 sâu </a:t>
            </a:r>
            <a:r>
              <a:rPr lang="fr-FR" sz="3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bọ (dơi ăn sâu bọ), ăn quả cây (dơi quả), một số dơi hút máu động vật, người</a:t>
            </a:r>
            <a:r>
              <a:rPr lang="fr-FR" sz="3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,…Dơi </a:t>
            </a:r>
            <a:r>
              <a:rPr lang="fr-FR" sz="3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kiếm </a:t>
            </a:r>
            <a:r>
              <a:rPr lang="en-US" sz="3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 vào ban đêm hoặc trời sẫm tối.</a:t>
            </a:r>
          </a:p>
        </p:txBody>
      </p:sp>
      <p:pic>
        <p:nvPicPr>
          <p:cNvPr id="6" name="Picture 5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317576"/>
            <a:ext cx="4422204" cy="4495800"/>
          </a:xfrm>
          <a:prstGeom prst="rect">
            <a:avLst/>
          </a:prstGeom>
        </p:spPr>
      </p:pic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7576"/>
            <a:ext cx="44577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ết quả hình ảnh cho d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72" y="2317576"/>
            <a:ext cx="450796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ết quả hình ảnh cho dơi hút má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72" y="2317576"/>
            <a:ext cx="450796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67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961</Words>
  <Application>Microsoft Office PowerPoint</Application>
  <PresentationFormat>On-screen Show (4:3)</PresentationFormat>
  <Paragraphs>104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DIỄN XIẾC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Thu</dc:creator>
  <cp:lastModifiedBy>Hanoi</cp:lastModifiedBy>
  <cp:revision>71</cp:revision>
  <dcterms:created xsi:type="dcterms:W3CDTF">2017-02-18T16:34:31Z</dcterms:created>
  <dcterms:modified xsi:type="dcterms:W3CDTF">2020-05-11T16:16:50Z</dcterms:modified>
</cp:coreProperties>
</file>